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Andika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EC7EA6-0963-4D29-A677-F0682D96ABDF}">
  <a:tblStyle styleId="{EAEC7EA6-0963-4D29-A677-F0682D96ABD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mbri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200" b="0" i="0" u="none" strike="noStrike" cap="none" baseline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681635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85156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mbria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16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mbria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81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mbria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59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mbria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84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36130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52269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9592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23705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41144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97157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62112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10237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50083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7419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2662766" y="1461141"/>
            <a:ext cx="8534399" cy="1470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4800" b="1"/>
            </a:lvl1pPr>
            <a:lvl2pPr>
              <a:spcBef>
                <a:spcPts val="0"/>
              </a:spcBef>
              <a:buSzPct val="100000"/>
              <a:defRPr sz="4800" b="1"/>
            </a:lvl2pPr>
            <a:lvl3pPr>
              <a:spcBef>
                <a:spcPts val="0"/>
              </a:spcBef>
              <a:buSzPct val="100000"/>
              <a:defRPr sz="4800" b="1"/>
            </a:lvl3pPr>
            <a:lvl4pPr>
              <a:spcBef>
                <a:spcPts val="0"/>
              </a:spcBef>
              <a:buSzPct val="100000"/>
              <a:defRPr sz="4800" b="1"/>
            </a:lvl4pPr>
            <a:lvl5pPr>
              <a:spcBef>
                <a:spcPts val="0"/>
              </a:spcBef>
              <a:buSzPct val="100000"/>
              <a:defRPr sz="4800" b="1"/>
            </a:lvl5pPr>
            <a:lvl6pPr>
              <a:spcBef>
                <a:spcPts val="0"/>
              </a:spcBef>
              <a:buSzPct val="100000"/>
              <a:defRPr sz="4800" b="1"/>
            </a:lvl6pPr>
            <a:lvl7pPr>
              <a:spcBef>
                <a:spcPts val="0"/>
              </a:spcBef>
              <a:buSzPct val="100000"/>
              <a:defRPr sz="4800" b="1"/>
            </a:lvl7pPr>
            <a:lvl8pPr>
              <a:spcBef>
                <a:spcPts val="0"/>
              </a:spcBef>
              <a:buSzPct val="100000"/>
              <a:defRPr sz="4800" b="1"/>
            </a:lvl8pPr>
            <a:lvl9pPr>
              <a:spcBef>
                <a:spcPts val="0"/>
              </a:spcBef>
              <a:buSzPct val="100000"/>
              <a:defRPr sz="4800" b="1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662766" y="3002402"/>
            <a:ext cx="8534399" cy="1162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0"/>
            <a:ext cx="4180499" cy="68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4233" y="0"/>
            <a:ext cx="846667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4233" y="2555875"/>
            <a:ext cx="846667" cy="815975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400" y="0"/>
                </a:moveTo>
                <a:lnTo>
                  <a:pt x="0" y="0"/>
                </a:lnTo>
                <a:lnTo>
                  <a:pt x="0" y="514"/>
                </a:lnTo>
                <a:lnTo>
                  <a:pt x="2" y="514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233" y="1743075"/>
            <a:ext cx="846667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203200" y="1743075"/>
            <a:ext cx="1756834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203200" y="4302125"/>
            <a:ext cx="1756834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830" y="0"/>
                </a:moveTo>
                <a:lnTo>
                  <a:pt x="398" y="0"/>
                </a:ln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203200" y="3486150"/>
            <a:ext cx="1756834" cy="815975"/>
          </a:xfrm>
          <a:custGeom>
            <a:avLst/>
            <a:gdLst/>
            <a:ahLst/>
            <a:cxnLst/>
            <a:rect l="0" t="0" r="0" b="0"/>
            <a:pathLst>
              <a:path w="830" h="514" extrusionOk="0">
                <a:moveTo>
                  <a:pt x="432" y="0"/>
                </a:moveTo>
                <a:lnTo>
                  <a:pt x="0" y="0"/>
                </a:lnTo>
                <a:lnTo>
                  <a:pt x="398" y="514"/>
                </a:lnTo>
                <a:lnTo>
                  <a:pt x="830" y="514"/>
                </a:lnTo>
                <a:lnTo>
                  <a:pt x="432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1312333" y="3486150"/>
            <a:ext cx="1763184" cy="815975"/>
          </a:xfrm>
          <a:custGeom>
            <a:avLst/>
            <a:gdLst/>
            <a:ahLst/>
            <a:cxnLst/>
            <a:rect l="0" t="0" r="0" b="0"/>
            <a:pathLst>
              <a:path w="833" h="514" extrusionOk="0">
                <a:moveTo>
                  <a:pt x="399" y="514"/>
                </a:moveTo>
                <a:lnTo>
                  <a:pt x="833" y="514"/>
                </a:lnTo>
                <a:lnTo>
                  <a:pt x="435" y="0"/>
                </a:lnTo>
                <a:lnTo>
                  <a:pt x="0" y="0"/>
                </a:lnTo>
                <a:lnTo>
                  <a:pt x="399" y="514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4233" y="3486150"/>
            <a:ext cx="846667" cy="815975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1312333" y="6045200"/>
            <a:ext cx="1763184" cy="812800"/>
          </a:xfrm>
          <a:custGeom>
            <a:avLst/>
            <a:gdLst/>
            <a:ahLst/>
            <a:cxnLst/>
            <a:rect l="0" t="0" r="0" b="0"/>
            <a:pathLst>
              <a:path w="833" h="512" extrusionOk="0">
                <a:moveTo>
                  <a:pt x="399" y="0"/>
                </a:moveTo>
                <a:lnTo>
                  <a:pt x="0" y="512"/>
                </a:ln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1312333" y="5232400"/>
            <a:ext cx="1763184" cy="812800"/>
          </a:xfrm>
          <a:custGeom>
            <a:avLst/>
            <a:gdLst/>
            <a:ahLst/>
            <a:cxnLst/>
            <a:rect l="0" t="0" r="0" b="0"/>
            <a:pathLst>
              <a:path w="833" h="512" extrusionOk="0">
                <a:moveTo>
                  <a:pt x="435" y="0"/>
                </a:moveTo>
                <a:lnTo>
                  <a:pt x="0" y="0"/>
                </a:lnTo>
                <a:lnTo>
                  <a:pt x="399" y="512"/>
                </a:lnTo>
                <a:lnTo>
                  <a:pt x="833" y="512"/>
                </a:lnTo>
                <a:lnTo>
                  <a:pt x="435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2427817" y="5232400"/>
            <a:ext cx="1756834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434" y="0"/>
                </a:moveTo>
                <a:lnTo>
                  <a:pt x="0" y="0"/>
                </a:lnTo>
                <a:lnTo>
                  <a:pt x="398" y="512"/>
                </a:lnTo>
                <a:lnTo>
                  <a:pt x="830" y="512"/>
                </a:lnTo>
                <a:lnTo>
                  <a:pt x="434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4233" y="812800"/>
            <a:ext cx="846667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203200" y="2555875"/>
            <a:ext cx="1756834" cy="815975"/>
          </a:xfrm>
          <a:custGeom>
            <a:avLst/>
            <a:gdLst/>
            <a:ahLst/>
            <a:cxnLst/>
            <a:rect l="0" t="0" r="0" b="0"/>
            <a:pathLst>
              <a:path w="830" h="514" extrusionOk="0">
                <a:moveTo>
                  <a:pt x="0" y="514"/>
                </a:moveTo>
                <a:lnTo>
                  <a:pt x="432" y="514"/>
                </a:lnTo>
                <a:lnTo>
                  <a:pt x="830" y="0"/>
                </a:lnTo>
                <a:lnTo>
                  <a:pt x="398" y="0"/>
                </a:lnTo>
                <a:lnTo>
                  <a:pt x="0" y="514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1312333" y="4302125"/>
            <a:ext cx="1763184" cy="812800"/>
          </a:xfrm>
          <a:custGeom>
            <a:avLst/>
            <a:gdLst/>
            <a:ahLst/>
            <a:cxnLst/>
            <a:rect l="0" t="0" r="0" b="0"/>
            <a:pathLst>
              <a:path w="833" h="512" extrusionOk="0">
                <a:moveTo>
                  <a:pt x="0" y="512"/>
                </a:move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lnTo>
                  <a:pt x="0" y="512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4233" y="4302125"/>
            <a:ext cx="846667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2427817" y="6045200"/>
            <a:ext cx="1756834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4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203200" y="6045200"/>
            <a:ext cx="1756834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4233" y="6045200"/>
            <a:ext cx="846667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4233" y="5232400"/>
            <a:ext cx="846667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203200" y="5232400"/>
            <a:ext cx="1756834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9886949" y="0"/>
            <a:ext cx="2074334" cy="816301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11197166" y="1746911"/>
            <a:ext cx="994833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11197166" y="2560524"/>
            <a:ext cx="994833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11197166" y="2689"/>
            <a:ext cx="994833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11197166" y="816300"/>
            <a:ext cx="994833" cy="809578"/>
          </a:xfrm>
          <a:custGeom>
            <a:avLst/>
            <a:gdLst/>
            <a:ahLst/>
            <a:cxnLst/>
            <a:rect l="0" t="0" r="0" b="0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9886949" y="816300"/>
            <a:ext cx="2074334" cy="813611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409055" y="6333134"/>
            <a:ext cx="731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9172499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799" cy="48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/>
          <p:nvPr/>
        </p:nvSpPr>
        <p:spPr>
          <a:xfrm>
            <a:off x="9886949" y="0"/>
            <a:ext cx="2074334" cy="816301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11197166" y="1746911"/>
            <a:ext cx="994833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11197166" y="2560524"/>
            <a:ext cx="994833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9886949" y="816300"/>
            <a:ext cx="2074334" cy="813611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11409055" y="6333134"/>
            <a:ext cx="731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9172499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699" cy="48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699" cy="48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60" name="Shape 60"/>
          <p:cNvSpPr/>
          <p:nvPr/>
        </p:nvSpPr>
        <p:spPr>
          <a:xfrm>
            <a:off x="9886949" y="0"/>
            <a:ext cx="2074334" cy="816301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11197166" y="1746911"/>
            <a:ext cx="994833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11197166" y="2560524"/>
            <a:ext cx="994833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9886949" y="816300"/>
            <a:ext cx="2074334" cy="813611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11409055" y="6333134"/>
            <a:ext cx="731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9172499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/>
          <p:nvPr/>
        </p:nvSpPr>
        <p:spPr>
          <a:xfrm>
            <a:off x="4233" y="3486150"/>
            <a:ext cx="846667" cy="815975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4233" y="4302125"/>
            <a:ext cx="846667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203200" y="6045200"/>
            <a:ext cx="1756834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203200" y="5232400"/>
            <a:ext cx="1756834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9886949" y="0"/>
            <a:ext cx="2074334" cy="816301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11197166" y="1746911"/>
            <a:ext cx="994833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11197166" y="2560524"/>
            <a:ext cx="994833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9886949" y="816300"/>
            <a:ext cx="2074334" cy="813611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11409055" y="6333134"/>
            <a:ext cx="731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2099733" y="4427537"/>
            <a:ext cx="7315200" cy="68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78" name="Shape 78"/>
          <p:cNvSpPr/>
          <p:nvPr/>
        </p:nvSpPr>
        <p:spPr>
          <a:xfrm>
            <a:off x="4233" y="3486150"/>
            <a:ext cx="846667" cy="815975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4233" y="4302125"/>
            <a:ext cx="846667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203200" y="6045200"/>
            <a:ext cx="1756834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203200" y="5232400"/>
            <a:ext cx="1756834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9886949" y="0"/>
            <a:ext cx="2074334" cy="816301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11197166" y="1746911"/>
            <a:ext cx="994833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11197166" y="2560524"/>
            <a:ext cx="994833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9886949" y="816300"/>
            <a:ext cx="2074334" cy="813611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11409055" y="6333134"/>
            <a:ext cx="731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11409055" y="6333134"/>
            <a:ext cx="731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097279" y="1188720"/>
            <a:ext cx="3108899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3400" b="0"/>
            </a:lvl1pPr>
            <a:lvl2pPr rtl="0">
              <a:spcBef>
                <a:spcPts val="0"/>
              </a:spcBef>
              <a:defRPr sz="3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rtl="0">
              <a:spcBef>
                <a:spcPts val="0"/>
              </a:spcBef>
              <a:defRPr sz="3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rtl="0">
              <a:spcBef>
                <a:spcPts val="0"/>
              </a:spcBef>
              <a:defRPr sz="3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rtl="0">
              <a:spcBef>
                <a:spcPts val="0"/>
              </a:spcBef>
              <a:defRPr sz="3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rtl="0">
              <a:spcBef>
                <a:spcPts val="0"/>
              </a:spcBef>
              <a:defRPr sz="3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rtl="0">
              <a:spcBef>
                <a:spcPts val="0"/>
              </a:spcBef>
              <a:defRPr sz="3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rtl="0">
              <a:spcBef>
                <a:spcPts val="0"/>
              </a:spcBef>
              <a:defRPr sz="3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rtl="0">
              <a:spcBef>
                <a:spcPts val="0"/>
              </a:spcBef>
              <a:defRPr sz="3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480560" y="457200"/>
            <a:ext cx="6674999" cy="594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000"/>
            </a:lvl1pPr>
            <a:lvl2pPr rtl="0">
              <a:spcBef>
                <a:spcPts val="0"/>
              </a:spcBef>
              <a:defRPr sz="1800"/>
            </a:lvl2pPr>
            <a:lvl3pPr rtl="0">
              <a:spcBef>
                <a:spcPts val="0"/>
              </a:spcBef>
              <a:defRPr sz="1600"/>
            </a:lvl3pPr>
            <a:lvl4pPr rtl="0">
              <a:spcBef>
                <a:spcPts val="0"/>
              </a:spcBef>
              <a:defRPr sz="1400"/>
            </a:lvl4pPr>
            <a:lvl5pPr rtl="0">
              <a:spcBef>
                <a:spcPts val="0"/>
              </a:spcBef>
              <a:defRPr sz="1400"/>
            </a:lvl5pPr>
            <a:lvl6pPr rtl="0">
              <a:spcBef>
                <a:spcPts val="0"/>
              </a:spcBef>
              <a:defRPr sz="1400"/>
            </a:lvl6pPr>
            <a:lvl7pPr rtl="0">
              <a:spcBef>
                <a:spcPts val="0"/>
              </a:spcBef>
              <a:defRPr sz="1400"/>
            </a:lvl7pPr>
            <a:lvl8pPr rtl="0">
              <a:spcBef>
                <a:spcPts val="0"/>
              </a:spcBef>
              <a:defRPr sz="1400"/>
            </a:lvl8pPr>
            <a:lvl9pPr rtl="0">
              <a:spcBef>
                <a:spcPts val="0"/>
              </a:spcBef>
              <a:defRPr sz="14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1097279" y="3474719"/>
            <a:ext cx="310889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buFont typeface="Cambria"/>
              <a:buNone/>
              <a:defRPr sz="1600"/>
            </a:lvl1pPr>
            <a:lvl2pPr marL="457200" indent="0" rtl="0">
              <a:spcBef>
                <a:spcPts val="0"/>
              </a:spcBef>
              <a:buFont typeface="Cambria"/>
              <a:buNone/>
              <a:defRPr sz="1200"/>
            </a:lvl2pPr>
            <a:lvl3pPr marL="914400" indent="0" rtl="0">
              <a:spcBef>
                <a:spcPts val="0"/>
              </a:spcBef>
              <a:buFont typeface="Cambria"/>
              <a:buNone/>
              <a:defRPr sz="1000"/>
            </a:lvl3pPr>
            <a:lvl4pPr marL="1371600" indent="0" rtl="0">
              <a:spcBef>
                <a:spcPts val="0"/>
              </a:spcBef>
              <a:buFont typeface="Cambria"/>
              <a:buNone/>
              <a:defRPr sz="900"/>
            </a:lvl4pPr>
            <a:lvl5pPr marL="1828800" indent="0" rtl="0">
              <a:spcBef>
                <a:spcPts val="0"/>
              </a:spcBef>
              <a:buFont typeface="Cambria"/>
              <a:buNone/>
              <a:defRPr sz="900"/>
            </a:lvl5pPr>
            <a:lvl6pPr marL="2286000" indent="0" rtl="0">
              <a:spcBef>
                <a:spcPts val="0"/>
              </a:spcBef>
              <a:buFont typeface="Cambria"/>
              <a:buNone/>
              <a:defRPr sz="900"/>
            </a:lvl6pPr>
            <a:lvl7pPr marL="2743200" indent="0" rtl="0">
              <a:spcBef>
                <a:spcPts val="0"/>
              </a:spcBef>
              <a:buFont typeface="Cambria"/>
              <a:buNone/>
              <a:defRPr sz="900"/>
            </a:lvl7pPr>
            <a:lvl8pPr marL="3200400" indent="0" rtl="0">
              <a:spcBef>
                <a:spcPts val="0"/>
              </a:spcBef>
              <a:buFont typeface="Cambria"/>
              <a:buNone/>
              <a:defRPr sz="900"/>
            </a:lvl8pPr>
            <a:lvl9pPr marL="3657600" indent="0" rtl="0">
              <a:spcBef>
                <a:spcPts val="0"/>
              </a:spcBef>
              <a:buFont typeface="Cambria"/>
              <a:buNone/>
              <a:defRPr sz="9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8875711" y="6602411"/>
            <a:ext cx="960300" cy="23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800" b="0" i="0" u="none" strike="noStrike" cap="none" baseline="0">
                <a:latin typeface="Cambria"/>
                <a:ea typeface="Cambria"/>
                <a:cs typeface="Cambria"/>
                <a:sym typeface="Cambria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1522412" y="6602411"/>
            <a:ext cx="6978600" cy="23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10023475" y="6602411"/>
            <a:ext cx="639900" cy="23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mbria"/>
              <a:buNone/>
            </a:pPr>
            <a:fld id="{00000000-1234-1234-1234-123412341234}" type="slidenum">
              <a:rPr lang="en-US" sz="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800" b="0" i="0" u="none" strike="noStrike" cap="none" baseline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1524000" y="79375"/>
            <a:ext cx="9134400" cy="123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528762" y="1485900"/>
            <a:ext cx="9134400" cy="415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rtl="0">
              <a:spcBef>
                <a:spcPts val="0"/>
              </a:spcBef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rtl="0">
              <a:spcBef>
                <a:spcPts val="0"/>
              </a:spcBef>
              <a:defRPr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rtl="0">
              <a:spcBef>
                <a:spcPts val="0"/>
              </a:spcBef>
              <a:def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rtl="0">
              <a:spcBef>
                <a:spcPts val="0"/>
              </a:spcBef>
              <a:def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8875711" y="6602411"/>
            <a:ext cx="960300" cy="23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800" b="0" i="0" u="none" strike="noStrike" cap="none" baseline="0">
                <a:latin typeface="Cambria"/>
                <a:ea typeface="Cambria"/>
                <a:cs typeface="Cambria"/>
                <a:sym typeface="Cambria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1522412" y="6602411"/>
            <a:ext cx="6978600" cy="23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10023475" y="6602411"/>
            <a:ext cx="639900" cy="23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mbria"/>
              <a:buNone/>
            </a:pPr>
            <a:fld id="{00000000-1234-1234-1234-123412341234}" type="slidenum">
              <a:rPr lang="en-US" sz="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800" b="0" i="0" u="none" strike="noStrike" cap="none" baseline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890DA"/>
            </a:gs>
            <a:gs pos="100000">
              <a:schemeClr val="dk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91724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7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3200">
                <a:solidFill>
                  <a:schemeClr val="lt1"/>
                </a:solidFill>
              </a:defRPr>
            </a:lvl1pPr>
            <a:lvl2pPr>
              <a:spcBef>
                <a:spcPts val="560"/>
              </a:spcBef>
              <a:buClr>
                <a:schemeClr val="lt1"/>
              </a:buClr>
              <a:buSzPct val="100000"/>
              <a:defRPr sz="28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4pPr>
            <a:lvl5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5pPr>
            <a:lvl6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6pPr>
            <a:lvl7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7pPr>
            <a:lvl8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8pPr>
            <a:lvl9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4180499" cy="68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4233" y="6045200"/>
            <a:ext cx="846667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4233" y="5232400"/>
            <a:ext cx="846667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11197166" y="2689"/>
            <a:ext cx="994833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11197166" y="816300"/>
            <a:ext cx="994833" cy="809578"/>
          </a:xfrm>
          <a:custGeom>
            <a:avLst/>
            <a:gdLst/>
            <a:ahLst/>
            <a:cxnLst/>
            <a:rect l="0" t="0" r="0" b="0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1409055" y="6333134"/>
            <a:ext cx="731700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lt1"/>
                </a:solidFill>
              </a:rPr>
              <a:t>‹#›</a:t>
            </a:fld>
            <a:endParaRPr lang="en-US" sz="1300">
              <a:solidFill>
                <a:schemeClr val="lt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1219200" y="393850"/>
            <a:ext cx="9429599" cy="353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200" b="0" i="0" u="none" strike="noStrike" cap="none" baseline="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Welcome to our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200" b="0" i="0" u="none" strike="noStrike" cap="none" baseline="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Second Grade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200" b="0" i="0" u="none" strike="noStrike" cap="none" baseline="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Open House!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subTitle" idx="1"/>
          </p:nvPr>
        </p:nvSpPr>
        <p:spPr>
          <a:xfrm>
            <a:off x="4512825" y="4255425"/>
            <a:ext cx="6135900" cy="1972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404040"/>
                </a:solidFill>
                <a:latin typeface="Andika"/>
                <a:ea typeface="Andika"/>
                <a:cs typeface="Andika"/>
                <a:sym typeface="Andika"/>
              </a:rPr>
              <a:t>If you have any questions during the presentation, please jot them down on a sticky note. Please pro</a:t>
            </a:r>
            <a:r>
              <a:rPr lang="en-US" sz="2400">
                <a:solidFill>
                  <a:srgbClr val="404040"/>
                </a:solidFill>
                <a:latin typeface="Andika"/>
                <a:ea typeface="Andika"/>
                <a:cs typeface="Andika"/>
                <a:sym typeface="Andika"/>
              </a:rPr>
              <a:t>vide your email address so we can respond to your question.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570025" y="231775"/>
            <a:ext cx="10088399" cy="1233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6000">
                <a:latin typeface="Andika"/>
                <a:ea typeface="Andika"/>
                <a:cs typeface="Andika"/>
                <a:sym typeface="Andika"/>
              </a:rPr>
              <a:t>Classroom Expectations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231499" y="1854025"/>
            <a:ext cx="9729000" cy="415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ndika"/>
            </a:pPr>
            <a:r>
              <a:rPr lang="en-US" sz="3300">
                <a:solidFill>
                  <a:srgbClr val="000000"/>
                </a:solidFill>
                <a:latin typeface="Andika"/>
                <a:ea typeface="Andika"/>
                <a:cs typeface="Andika"/>
                <a:sym typeface="Andika"/>
              </a:rPr>
              <a:t>Students are responsible for packing and unpacking their own folders on a daily basis. (Teachers will occasionally check folders)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ndika"/>
            </a:pPr>
            <a:r>
              <a:rPr lang="en-US" sz="3300">
                <a:solidFill>
                  <a:srgbClr val="000000"/>
                </a:solidFill>
                <a:latin typeface="Andika"/>
                <a:ea typeface="Andika"/>
                <a:cs typeface="Andika"/>
                <a:sym typeface="Andika"/>
              </a:rPr>
              <a:t>It is an expectation in Second Grade that students complete tasks independently.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506675" y="155575"/>
            <a:ext cx="10830300" cy="1233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6000">
                <a:latin typeface="Andika"/>
                <a:ea typeface="Andika"/>
                <a:cs typeface="Andika"/>
                <a:sym typeface="Andika"/>
              </a:rPr>
              <a:t>Enrichment and Intervention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1528762" y="1485900"/>
            <a:ext cx="9134400" cy="415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ndika"/>
            </a:pPr>
            <a:r>
              <a:rPr lang="en-US" sz="3300">
                <a:solidFill>
                  <a:srgbClr val="000000"/>
                </a:solidFill>
                <a:latin typeface="Andika"/>
                <a:ea typeface="Andika"/>
                <a:cs typeface="Andika"/>
                <a:sym typeface="Andika"/>
              </a:rPr>
              <a:t>Students are assessed at the beginning of the year.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ndika"/>
            </a:pPr>
            <a:r>
              <a:rPr lang="en-US" sz="3300">
                <a:solidFill>
                  <a:srgbClr val="000000"/>
                </a:solidFill>
                <a:latin typeface="Andika"/>
                <a:ea typeface="Andika"/>
                <a:cs typeface="Andika"/>
                <a:sym typeface="Andika"/>
              </a:rPr>
              <a:t>The data is used to inform instruction.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ndika"/>
            </a:pPr>
            <a:r>
              <a:rPr lang="en-US" sz="3300">
                <a:solidFill>
                  <a:srgbClr val="000000"/>
                </a:solidFill>
                <a:latin typeface="Andika"/>
                <a:ea typeface="Andika"/>
                <a:cs typeface="Andika"/>
                <a:sym typeface="Andika"/>
              </a:rPr>
              <a:t>Students are grouped based by needs.</a:t>
            </a:r>
          </a:p>
          <a:p>
            <a:pPr marL="457200" lvl="0" indent="-2286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ndika"/>
            </a:pPr>
            <a:r>
              <a:rPr lang="en-US" sz="3300">
                <a:solidFill>
                  <a:srgbClr val="000000"/>
                </a:solidFill>
                <a:latin typeface="Andika"/>
                <a:ea typeface="Andika"/>
                <a:cs typeface="Andika"/>
                <a:sym typeface="Andika"/>
              </a:rPr>
              <a:t>Instruction is differentiated in order to reach each individual student’s learning goals.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538350" y="79375"/>
            <a:ext cx="11067900" cy="227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sz="6000">
              <a:latin typeface="Andika"/>
              <a:ea typeface="Andika"/>
              <a:cs typeface="Andika"/>
              <a:sym typeface="Andika"/>
            </a:endParaRPr>
          </a:p>
          <a:p>
            <a:pPr rtl="0">
              <a:spcBef>
                <a:spcPts val="0"/>
              </a:spcBef>
              <a:buNone/>
            </a:pPr>
            <a:endParaRPr sz="6000">
              <a:latin typeface="Andika"/>
              <a:ea typeface="Andika"/>
              <a:cs typeface="Andika"/>
              <a:sym typeface="Andika"/>
            </a:endParaRPr>
          </a:p>
          <a:p>
            <a:pPr>
              <a:spcBef>
                <a:spcPts val="0"/>
              </a:spcBef>
              <a:buNone/>
            </a:pPr>
            <a:r>
              <a:rPr lang="en-US" sz="6000">
                <a:latin typeface="Andika"/>
                <a:ea typeface="Andika"/>
                <a:cs typeface="Andika"/>
                <a:sym typeface="Andika"/>
              </a:rPr>
              <a:t>Wake County’s 4C Expectations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1505112" y="2610075"/>
            <a:ext cx="9134400" cy="415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ndika"/>
            </a:pPr>
            <a:r>
              <a:rPr lang="en-US" sz="3300">
                <a:solidFill>
                  <a:srgbClr val="000000"/>
                </a:solidFill>
                <a:latin typeface="Andika"/>
                <a:ea typeface="Andika"/>
                <a:cs typeface="Andika"/>
                <a:sym typeface="Andika"/>
              </a:rPr>
              <a:t>Creativity 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ndika"/>
            </a:pPr>
            <a:r>
              <a:rPr lang="en-US" sz="3300">
                <a:solidFill>
                  <a:srgbClr val="000000"/>
                </a:solidFill>
                <a:latin typeface="Andika"/>
                <a:ea typeface="Andika"/>
                <a:cs typeface="Andika"/>
                <a:sym typeface="Andika"/>
              </a:rPr>
              <a:t>Communication 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ndika"/>
            </a:pPr>
            <a:r>
              <a:rPr lang="en-US" sz="3300">
                <a:solidFill>
                  <a:srgbClr val="000000"/>
                </a:solidFill>
                <a:latin typeface="Andika"/>
                <a:ea typeface="Andika"/>
                <a:cs typeface="Andika"/>
                <a:sym typeface="Andika"/>
              </a:rPr>
              <a:t>Critical Thinking 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ndika"/>
            </a:pPr>
            <a:r>
              <a:rPr lang="en-US" sz="3300">
                <a:solidFill>
                  <a:srgbClr val="000000"/>
                </a:solidFill>
                <a:latin typeface="Andika"/>
                <a:ea typeface="Andika"/>
                <a:cs typeface="Andika"/>
                <a:sym typeface="Andika"/>
              </a:rPr>
              <a:t>Collaboration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506675" y="307975"/>
            <a:ext cx="10151699" cy="1233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6000">
                <a:latin typeface="Andika"/>
                <a:ea typeface="Andika"/>
                <a:cs typeface="Andika"/>
                <a:sym typeface="Andika"/>
              </a:rPr>
              <a:t>Growth Mindset 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1528762" y="1485900"/>
            <a:ext cx="9134400" cy="415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81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ndika"/>
              <a:buChar char="●"/>
            </a:pPr>
            <a:r>
              <a:rPr lang="en-US" sz="3300">
                <a:solidFill>
                  <a:srgbClr val="000000"/>
                </a:solidFill>
                <a:latin typeface="Andika"/>
                <a:ea typeface="Andika"/>
                <a:cs typeface="Andika"/>
                <a:sym typeface="Andika"/>
              </a:rPr>
              <a:t>Focus on:</a:t>
            </a:r>
          </a:p>
          <a:p>
            <a:pPr marL="914400" lvl="1" indent="-4381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ndika"/>
              <a:buChar char="○"/>
            </a:pPr>
            <a:r>
              <a:rPr lang="en-US" sz="3300">
                <a:solidFill>
                  <a:srgbClr val="000000"/>
                </a:solidFill>
                <a:latin typeface="Andika"/>
                <a:ea typeface="Andika"/>
                <a:cs typeface="Andika"/>
                <a:sym typeface="Andika"/>
              </a:rPr>
              <a:t>Effort </a:t>
            </a:r>
          </a:p>
          <a:p>
            <a:pPr marL="914400" lvl="1" indent="-4381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ndika"/>
              <a:buChar char="○"/>
            </a:pPr>
            <a:r>
              <a:rPr lang="en-US" sz="3300">
                <a:solidFill>
                  <a:srgbClr val="000000"/>
                </a:solidFill>
                <a:latin typeface="Andika"/>
                <a:ea typeface="Andika"/>
                <a:cs typeface="Andika"/>
                <a:sym typeface="Andika"/>
              </a:rPr>
              <a:t>Challenge </a:t>
            </a:r>
          </a:p>
          <a:p>
            <a:pPr marL="914400" lvl="1" indent="-4381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ndika"/>
              <a:buChar char="○"/>
            </a:pPr>
            <a:r>
              <a:rPr lang="en-US" sz="3300">
                <a:solidFill>
                  <a:srgbClr val="000000"/>
                </a:solidFill>
                <a:latin typeface="Andika"/>
                <a:ea typeface="Andika"/>
                <a:cs typeface="Andika"/>
                <a:sym typeface="Andika"/>
              </a:rPr>
              <a:t>Initiative </a:t>
            </a:r>
          </a:p>
          <a:p>
            <a:pPr marL="914400" lvl="1" indent="-4381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ndika"/>
              <a:buChar char="○"/>
            </a:pPr>
            <a:r>
              <a:rPr lang="en-US" sz="3300">
                <a:solidFill>
                  <a:srgbClr val="000000"/>
                </a:solidFill>
                <a:latin typeface="Andika"/>
                <a:ea typeface="Andika"/>
                <a:cs typeface="Andika"/>
                <a:sym typeface="Andika"/>
              </a:rPr>
              <a:t>Hard work </a:t>
            </a:r>
          </a:p>
          <a:p>
            <a:pPr marL="45720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522525" y="79375"/>
            <a:ext cx="10925399" cy="12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Supporting us and your child!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28350" y="1442450"/>
            <a:ext cx="10402800" cy="4152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ndika"/>
              <a:buChar char="•"/>
            </a:pPr>
            <a:r>
              <a:rPr lang="en-US" sz="2500" b="0" i="0" u="none" strike="noStrike" cap="none" baseline="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Check folder everyday! </a:t>
            </a:r>
          </a:p>
          <a:p>
            <a:pPr marL="273050" marR="0" lvl="0" indent="-2413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ndika"/>
              <a:buChar char="•"/>
            </a:pPr>
            <a:r>
              <a:rPr lang="en-US" sz="2500" b="0" i="0" u="none" strike="noStrike" cap="none" baseline="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Be a guide with homework. </a:t>
            </a:r>
          </a:p>
          <a:p>
            <a:pPr marL="273050" marR="0" lvl="0" indent="-2413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ndika"/>
              <a:buChar char="•"/>
            </a:pPr>
            <a:r>
              <a:rPr lang="en-US" sz="2500" b="0" i="0" u="none" strike="noStrike" cap="none" baseline="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Bring your child to school, on time everyday! </a:t>
            </a:r>
          </a:p>
          <a:p>
            <a:pPr marL="273050" marR="0" lvl="0" indent="-2413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ndika"/>
              <a:buChar char="•"/>
            </a:pPr>
            <a:r>
              <a:rPr lang="en-US" sz="2500" b="0" i="0" u="none" strike="noStrike" cap="none" baseline="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Healthy foods=Healthy minds</a:t>
            </a:r>
          </a:p>
          <a:p>
            <a:pPr marL="273050" marR="0" lvl="0" indent="-2413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ndika"/>
              <a:buChar char="•"/>
            </a:pPr>
            <a:r>
              <a:rPr lang="en-US" sz="2500" b="0" i="0" u="none" strike="noStrike" cap="none" baseline="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Make sure your child is well-rested.</a:t>
            </a:r>
          </a:p>
          <a:p>
            <a:pPr marL="273050" marR="0" lvl="0" indent="-2413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ndika"/>
              <a:buChar char="•"/>
            </a:pPr>
            <a:r>
              <a:rPr lang="en-US" sz="2500" b="0" i="0" u="none" strike="noStrike" cap="none" baseline="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If changes occur at home please let the school and teacher know! </a:t>
            </a:r>
          </a:p>
          <a:p>
            <a:pPr marL="273050" marR="0" lvl="0" indent="-2413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ndika"/>
              <a:buChar char="•"/>
            </a:pPr>
            <a:r>
              <a:rPr lang="en-US" sz="2500" b="0" i="0" u="none" strike="noStrike" cap="none" baseline="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Volunteer for field trips (dates are pending).</a:t>
            </a:r>
          </a:p>
          <a:p>
            <a:pPr marL="273050" marR="0" lvl="0" indent="-2413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ndika"/>
              <a:buChar char="•"/>
            </a:pPr>
            <a:r>
              <a:rPr lang="en-US" sz="2500" b="0" i="0" u="none" strike="noStrike" cap="none" baseline="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Join the PTA! </a:t>
            </a:r>
          </a:p>
          <a:p>
            <a:pPr marL="273050" marR="0" lvl="0" indent="-825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</a:pPr>
            <a:endParaRPr sz="25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5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697725" y="503100"/>
            <a:ext cx="9048299" cy="5868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600" b="0" i="0" u="none" strike="noStrike" cap="none" baseline="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Let’s Have a</a:t>
            </a:r>
            <a:br>
              <a:rPr lang="en-US" sz="9600" b="0" i="0" u="none" strike="noStrike" cap="none" baseline="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</a:br>
            <a:r>
              <a:rPr lang="en-US" sz="9600" b="0" i="0" u="none" strike="noStrike" cap="none" baseline="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Great Year!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221675" y="200875"/>
            <a:ext cx="4227599" cy="194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Classroom Schedule</a:t>
            </a:r>
          </a:p>
        </p:txBody>
      </p:sp>
      <p:graphicFrame>
        <p:nvGraphicFramePr>
          <p:cNvPr id="110" name="Shape 110"/>
          <p:cNvGraphicFramePr/>
          <p:nvPr/>
        </p:nvGraphicFramePr>
        <p:xfrm>
          <a:off x="4627362" y="239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{EAEC7EA6-0963-4D29-A677-F0682D96ABDF}</a:tableStyleId>
              </a:tblPr>
              <a:tblGrid>
                <a:gridCol w="2329475"/>
                <a:gridCol w="4393825"/>
              </a:tblGrid>
              <a:tr h="56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500" b="0" i="0" u="none" strike="noStrike" cap="none" baseline="0">
                          <a:solidFill>
                            <a:srgbClr val="000000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8:45-9:</a:t>
                      </a:r>
                      <a:r>
                        <a:rPr lang="en-US" sz="2500">
                          <a:latin typeface="Andika"/>
                          <a:ea typeface="Andika"/>
                          <a:cs typeface="Andika"/>
                          <a:sym typeface="Andika"/>
                        </a:rPr>
                        <a:t>15</a:t>
                      </a:r>
                    </a:p>
                  </a:txBody>
                  <a:tcPr marL="182875" marR="57150" marT="57150" marB="57150" anchor="ctr">
                    <a:lnL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500" b="0" i="0" u="none" strike="noStrike" cap="none" baseline="0">
                          <a:solidFill>
                            <a:srgbClr val="000000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Arrival and Morning Work</a:t>
                      </a:r>
                    </a:p>
                  </a:txBody>
                  <a:tcPr marL="182875" marR="57150" marT="57150" marB="57150" anchor="ctr">
                    <a:lnL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3FC"/>
                    </a:solidFill>
                  </a:tcPr>
                </a:tc>
              </a:tr>
              <a:tr h="56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500" b="0" i="0" u="none" strike="noStrike" cap="none" baseline="0">
                          <a:solidFill>
                            <a:srgbClr val="000000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9:1</a:t>
                      </a:r>
                      <a:r>
                        <a:rPr lang="en-US" sz="2500">
                          <a:latin typeface="Andika"/>
                          <a:ea typeface="Andika"/>
                          <a:cs typeface="Andika"/>
                          <a:sym typeface="Andika"/>
                        </a:rPr>
                        <a:t>5</a:t>
                      </a:r>
                      <a:r>
                        <a:rPr lang="en-US" sz="2500" b="0" i="0" u="none" strike="noStrike" cap="none" baseline="0">
                          <a:solidFill>
                            <a:srgbClr val="000000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-9:20</a:t>
                      </a:r>
                    </a:p>
                  </a:txBody>
                  <a:tcPr marL="182875" marR="57150" marT="57150" marB="57150" anchor="ctr">
                    <a:lnL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9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500" b="0" i="0" u="none" strike="noStrike" cap="none" baseline="0">
                          <a:solidFill>
                            <a:srgbClr val="000000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Morning Meeting</a:t>
                      </a:r>
                    </a:p>
                  </a:txBody>
                  <a:tcPr marL="182875" marR="57150" marT="57150" marB="57150" anchor="ctr">
                    <a:lnL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9FE"/>
                    </a:solidFill>
                  </a:tcPr>
                </a:tc>
              </a:tr>
              <a:tr h="46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500" b="0" i="0" u="none" strike="noStrike" cap="none" baseline="0">
                          <a:solidFill>
                            <a:srgbClr val="000000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9:20-10</a:t>
                      </a:r>
                      <a:r>
                        <a:rPr lang="en-US" sz="2500">
                          <a:latin typeface="Andika"/>
                          <a:ea typeface="Andika"/>
                          <a:cs typeface="Andika"/>
                          <a:sym typeface="Andika"/>
                        </a:rPr>
                        <a:t>:45</a:t>
                      </a:r>
                    </a:p>
                  </a:txBody>
                  <a:tcPr marL="182875" marR="57150" marT="57150" marB="57150" anchor="ctr">
                    <a:lnL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500">
                          <a:latin typeface="Andika"/>
                          <a:ea typeface="Andika"/>
                          <a:cs typeface="Andika"/>
                          <a:sym typeface="Andika"/>
                        </a:rPr>
                        <a:t>Math</a:t>
                      </a:r>
                    </a:p>
                  </a:txBody>
                  <a:tcPr marL="182875" marR="57150" marT="57150" marB="57150" anchor="ctr">
                    <a:lnL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3FC"/>
                    </a:solidFill>
                  </a:tcPr>
                </a:tc>
              </a:tr>
              <a:tr h="56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500">
                          <a:latin typeface="Andika"/>
                          <a:ea typeface="Andika"/>
                          <a:cs typeface="Andika"/>
                          <a:sym typeface="Andika"/>
                        </a:rPr>
                        <a:t>10:45-11:20</a:t>
                      </a:r>
                    </a:p>
                  </a:txBody>
                  <a:tcPr marL="182875" marR="57150" marT="57150" marB="57150" anchor="ctr">
                    <a:lnL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9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500">
                          <a:latin typeface="Andika"/>
                          <a:ea typeface="Andika"/>
                          <a:cs typeface="Andika"/>
                          <a:sym typeface="Andika"/>
                        </a:rPr>
                        <a:t>Writing</a:t>
                      </a:r>
                    </a:p>
                  </a:txBody>
                  <a:tcPr marL="182875" marR="57150" marT="57150" marB="57150" anchor="ctr">
                    <a:lnL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9FE"/>
                    </a:solidFill>
                  </a:tcPr>
                </a:tc>
              </a:tr>
              <a:tr h="46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500" b="0" i="0" u="none" strike="noStrike" cap="none" baseline="0">
                          <a:solidFill>
                            <a:srgbClr val="000000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11:20-12:00</a:t>
                      </a:r>
                    </a:p>
                  </a:txBody>
                  <a:tcPr marL="182875" marR="57150" marT="57150" marB="57150" anchor="ctr">
                    <a:lnL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262626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500">
                          <a:solidFill>
                            <a:srgbClr val="262626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Science/Social Studies</a:t>
                      </a:r>
                    </a:p>
                  </a:txBody>
                  <a:tcPr marL="182875" marR="57150" marT="57150" marB="57150" anchor="ctr">
                    <a:lnL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3FC"/>
                    </a:solidFill>
                  </a:tcPr>
                </a:tc>
              </a:tr>
              <a:tr h="545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500" b="0" i="0" u="none" strike="noStrike" cap="none" baseline="0">
                          <a:solidFill>
                            <a:srgbClr val="000000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12:05-12:35</a:t>
                      </a:r>
                    </a:p>
                  </a:txBody>
                  <a:tcPr marL="182875" marR="57150" marT="57150" marB="57150" anchor="ctr">
                    <a:lnL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9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500">
                          <a:solidFill>
                            <a:srgbClr val="262626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Recess</a:t>
                      </a:r>
                    </a:p>
                  </a:txBody>
                  <a:tcPr marL="182875" marR="57150" marT="57150" marB="57150" anchor="ctr">
                    <a:lnL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9FE"/>
                    </a:solidFill>
                  </a:tcPr>
                </a:tc>
              </a:tr>
              <a:tr h="56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500" b="0" i="0" u="none" strike="noStrike" cap="none" baseline="0">
                          <a:solidFill>
                            <a:srgbClr val="000000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12:</a:t>
                      </a:r>
                      <a:r>
                        <a:rPr lang="en-US" sz="2500">
                          <a:latin typeface="Andika"/>
                          <a:ea typeface="Andika"/>
                          <a:cs typeface="Andika"/>
                          <a:sym typeface="Andika"/>
                        </a:rPr>
                        <a:t>35</a:t>
                      </a:r>
                      <a:r>
                        <a:rPr lang="en-US" sz="2500" b="0" i="0" u="none" strike="noStrike" cap="none" baseline="0">
                          <a:solidFill>
                            <a:srgbClr val="000000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-1:</a:t>
                      </a:r>
                      <a:r>
                        <a:rPr lang="en-US" sz="2500">
                          <a:latin typeface="Andika"/>
                          <a:ea typeface="Andika"/>
                          <a:cs typeface="Andika"/>
                          <a:sym typeface="Andika"/>
                        </a:rPr>
                        <a:t>10</a:t>
                      </a:r>
                    </a:p>
                  </a:txBody>
                  <a:tcPr marL="182875" marR="57150" marT="57150" marB="57150" anchor="ctr">
                    <a:lnL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500" b="0" i="0" u="none" strike="noStrike" cap="none" baseline="0">
                          <a:solidFill>
                            <a:srgbClr val="000000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Lunch</a:t>
                      </a:r>
                    </a:p>
                  </a:txBody>
                  <a:tcPr marL="182875" marR="57150" marT="57150" marB="57150" anchor="ctr">
                    <a:lnL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3FC"/>
                    </a:solidFill>
                  </a:tcPr>
                </a:tc>
              </a:tr>
              <a:tr h="56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500" b="0" i="0" u="none" strike="noStrike" cap="none" baseline="0">
                          <a:solidFill>
                            <a:srgbClr val="000000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1</a:t>
                      </a:r>
                      <a:r>
                        <a:rPr lang="en-US" sz="2500">
                          <a:latin typeface="Andika"/>
                          <a:ea typeface="Andika"/>
                          <a:cs typeface="Andika"/>
                          <a:sym typeface="Andika"/>
                        </a:rPr>
                        <a:t>:10-2:10</a:t>
                      </a:r>
                    </a:p>
                  </a:txBody>
                  <a:tcPr marL="182875" marR="57150" marT="57150" marB="57150" anchor="ctr">
                    <a:lnL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9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500">
                          <a:latin typeface="Andika"/>
                          <a:ea typeface="Andika"/>
                          <a:cs typeface="Andika"/>
                          <a:sym typeface="Andika"/>
                        </a:rPr>
                        <a:t>Reading/Daily 5</a:t>
                      </a:r>
                    </a:p>
                  </a:txBody>
                  <a:tcPr marL="182875" marR="57150" marT="57150" marB="57150" anchor="ctr">
                    <a:lnL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9FE"/>
                    </a:solidFill>
                  </a:tcPr>
                </a:tc>
              </a:tr>
              <a:tr h="65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500" b="0" i="0" u="none" strike="noStrike" cap="none" baseline="0">
                          <a:solidFill>
                            <a:srgbClr val="262626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2:10-</a:t>
                      </a:r>
                      <a:r>
                        <a:rPr lang="en-US" sz="2500">
                          <a:solidFill>
                            <a:srgbClr val="262626"/>
                          </a:solidFill>
                          <a:latin typeface="Andika"/>
                          <a:ea typeface="Andika"/>
                          <a:cs typeface="Andika"/>
                          <a:sym typeface="Andika"/>
                        </a:rPr>
                        <a:t>2:50</a:t>
                      </a:r>
                    </a:p>
                  </a:txBody>
                  <a:tcPr marL="182875" marR="57150" marT="57150" marB="57150" anchor="ctr">
                    <a:lnL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500">
                          <a:latin typeface="Andika"/>
                          <a:ea typeface="Andika"/>
                          <a:cs typeface="Andika"/>
                          <a:sym typeface="Andika"/>
                        </a:rPr>
                        <a:t>Elective Block C</a:t>
                      </a:r>
                    </a:p>
                  </a:txBody>
                  <a:tcPr marL="182875" marR="57150" marT="57150" marB="57150" anchor="ctr">
                    <a:lnL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3FC"/>
                    </a:solidFill>
                  </a:tcPr>
                </a:tc>
              </a:tr>
              <a:tr h="56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500">
                          <a:latin typeface="Andika"/>
                          <a:ea typeface="Andika"/>
                          <a:cs typeface="Andika"/>
                          <a:sym typeface="Andika"/>
                        </a:rPr>
                        <a:t>2:55-3:35</a:t>
                      </a:r>
                    </a:p>
                  </a:txBody>
                  <a:tcPr marL="182875" marR="57150" marT="57150" marB="57150" anchor="ctr">
                    <a:lnL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500">
                          <a:latin typeface="Andika"/>
                          <a:ea typeface="Andika"/>
                          <a:cs typeface="Andika"/>
                          <a:sym typeface="Andika"/>
                        </a:rPr>
                        <a:t>Elective Block D</a:t>
                      </a:r>
                    </a:p>
                  </a:txBody>
                  <a:tcPr marL="182875" marR="57150" marT="57150" marB="57150" anchor="ctr">
                    <a:lnL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3FC"/>
                    </a:solidFill>
                  </a:tcPr>
                </a:tc>
              </a:tr>
              <a:tr h="563350"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Andika"/>
                          <a:ea typeface="Andika"/>
                          <a:cs typeface="Andika"/>
                          <a:sym typeface="Andika"/>
                        </a:rPr>
                        <a:t>3:35-3:45</a:t>
                      </a:r>
                    </a:p>
                  </a:txBody>
                  <a:tcPr marL="182875" marR="57150" marT="57150" marB="57150" anchor="ctr">
                    <a:lnL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Andika"/>
                          <a:ea typeface="Andika"/>
                          <a:cs typeface="Andika"/>
                          <a:sym typeface="Andika"/>
                        </a:rPr>
                        <a:t>Snack/Dismissal</a:t>
                      </a:r>
                    </a:p>
                  </a:txBody>
                  <a:tcPr marL="182875" marR="57150" marT="57150" marB="57150" anchor="ctr">
                    <a:lnL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EE0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3FC"/>
                    </a:solidFill>
                  </a:tcPr>
                </a:tc>
              </a:tr>
            </a:tbl>
          </a:graphicData>
        </a:graphic>
      </p:graphicFrame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66425" y="2380100"/>
            <a:ext cx="39381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US" sz="3300" b="0" i="0" u="none" strike="noStrike" cap="none" baseline="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This is a typical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US" sz="3300" b="0" i="0" u="none" strike="noStrike" cap="none" baseline="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day in our classroom.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554175" y="111050"/>
            <a:ext cx="8790000" cy="12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Assessments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1445250" y="1661950"/>
            <a:ext cx="9301500" cy="484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ndika"/>
              <a:buChar char="●"/>
            </a:pPr>
            <a:r>
              <a:rPr lang="en-US" sz="3300">
                <a:latin typeface="Andika"/>
                <a:ea typeface="Andika"/>
                <a:cs typeface="Andika"/>
                <a:sym typeface="Andika"/>
              </a:rPr>
              <a:t>mClass - Beginning, Middle and End</a:t>
            </a:r>
          </a:p>
          <a:p>
            <a:pPr marL="273050" marR="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ndika"/>
              <a:buChar char="●"/>
            </a:pPr>
            <a:r>
              <a:rPr lang="en-US" sz="3300" b="0" i="0" u="none" strike="noStrike" cap="none" baseline="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Case 21</a:t>
            </a:r>
          </a:p>
          <a:p>
            <a:pPr marL="593725" marR="0" lvl="1" indent="-1936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ndika"/>
              <a:buChar char="○"/>
            </a:pPr>
            <a:r>
              <a:rPr lang="en-US" sz="3300" b="0" i="0" u="none" strike="noStrike" cap="none" baseline="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ELA and Math </a:t>
            </a:r>
          </a:p>
          <a:p>
            <a:pPr marL="1143000" marR="0" lvl="2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ndika"/>
              <a:buChar char="■"/>
            </a:pPr>
            <a:r>
              <a:rPr lang="en-US" sz="3300" b="0" i="0" u="none" strike="noStrike" cap="none" baseline="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(Quarter 2 and Quarter 4 only)</a:t>
            </a:r>
          </a:p>
          <a:p>
            <a:pPr marL="273050" marR="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ndika"/>
              <a:buChar char="●"/>
            </a:pPr>
            <a:r>
              <a:rPr lang="en-US" sz="3300" b="0" i="0" u="none" strike="noStrike" cap="none" baseline="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Quarterly Assessments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570024" y="79375"/>
            <a:ext cx="10088399" cy="12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Common Core 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528774" y="1723425"/>
            <a:ext cx="9134400" cy="4152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ndika"/>
            </a:pPr>
            <a:r>
              <a:rPr lang="en-US" sz="3300" b="0" i="0" u="none" strike="noStrike" cap="none" baseline="0">
                <a:solidFill>
                  <a:srgbClr val="000000"/>
                </a:solidFill>
                <a:latin typeface="Andika"/>
                <a:ea typeface="Andika"/>
                <a:cs typeface="Andika"/>
                <a:sym typeface="Andika"/>
              </a:rPr>
              <a:t>Ensures consistency from grade to grade and school to school across North Carolina. </a:t>
            </a:r>
          </a:p>
          <a:p>
            <a:pPr marL="457200" marR="0" lvl="0" indent="-43815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ndika"/>
              <a:buChar char="●"/>
            </a:pPr>
            <a:r>
              <a:rPr lang="en-US" sz="3300">
                <a:solidFill>
                  <a:srgbClr val="000000"/>
                </a:solidFill>
                <a:latin typeface="Andika"/>
                <a:ea typeface="Andika"/>
                <a:cs typeface="Andika"/>
                <a:sym typeface="Andika"/>
              </a:rPr>
              <a:t>We use CMapp which provides resources to guide and differentiate our instruction.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75024" y="155575"/>
            <a:ext cx="10183500" cy="12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Attendance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528762" y="1485900"/>
            <a:ext cx="9134475" cy="4152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349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●"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 notify your teacher if your child is going to be absent. </a:t>
            </a:r>
          </a:p>
          <a:p>
            <a:pPr marL="273050" marR="0" lvl="0" indent="-234950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●"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important that your child is here everyday and on time!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90850" y="79375"/>
            <a:ext cx="10167599" cy="125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>
                <a:latin typeface="Andika"/>
                <a:ea typeface="Andika"/>
                <a:cs typeface="Andika"/>
                <a:sym typeface="Andika"/>
              </a:rPr>
              <a:t>Communication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1528762" y="1485900"/>
            <a:ext cx="9134475" cy="4152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ndika"/>
              <a:buChar char="●"/>
            </a:pPr>
            <a:r>
              <a:rPr lang="en-US" sz="3300">
                <a:latin typeface="Andika"/>
                <a:ea typeface="Andika"/>
                <a:cs typeface="Andika"/>
                <a:sym typeface="Andika"/>
              </a:rPr>
              <a:t>Conferences take place twice a year and can also be scheduled as needed. Conferences are available by p</a:t>
            </a:r>
            <a:r>
              <a:rPr lang="en-US" sz="3300" b="0" i="0" u="none" strike="noStrike" cap="none" baseline="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hone, in person, or student-led.</a:t>
            </a:r>
          </a:p>
          <a:p>
            <a:pPr marL="273050" marR="0" lvl="0" indent="-2159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ndika"/>
              <a:buChar char="●"/>
            </a:pPr>
            <a:r>
              <a:rPr lang="en-US" sz="3300">
                <a:latin typeface="Andika"/>
                <a:ea typeface="Andika"/>
                <a:cs typeface="Andika"/>
                <a:sym typeface="Andika"/>
              </a:rPr>
              <a:t>Monthly Newsletters will be sent home with your students in their blue folders.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90850" y="79375"/>
            <a:ext cx="10167599" cy="125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>
                <a:latin typeface="Andika"/>
                <a:ea typeface="Andika"/>
                <a:cs typeface="Andika"/>
                <a:sym typeface="Andika"/>
              </a:rPr>
              <a:t>Communication Continued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528762" y="1485900"/>
            <a:ext cx="9134400" cy="4152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159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ndika"/>
              <a:buChar char="●"/>
            </a:pPr>
            <a:r>
              <a:rPr lang="en-US" sz="3300">
                <a:latin typeface="Andika"/>
                <a:ea typeface="Andika"/>
                <a:cs typeface="Andika"/>
                <a:sym typeface="Andika"/>
              </a:rPr>
              <a:t>Teachers can be communicated best by email. If needed you may call the school and we will call back at our earliest convenience.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506674" y="155575"/>
            <a:ext cx="10151699" cy="12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Homework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37074" y="1454250"/>
            <a:ext cx="9744900" cy="4152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ndika"/>
              <a:buChar char="●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Homework is expected to be done nightly and turned in on Friday. </a:t>
            </a:r>
          </a:p>
          <a:p>
            <a:pPr marL="273050" marR="0" lvl="0" indent="-1714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ndika"/>
              <a:buChar char="●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Second graders must read for 20 minutes each night. Have your child fill out their reading log. </a:t>
            </a:r>
          </a:p>
          <a:p>
            <a:pPr marL="273050" marR="0" lvl="0" indent="-1714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ndika"/>
              <a:buChar char="●"/>
            </a:pPr>
            <a:r>
              <a:rPr lang="en-US" sz="3000">
                <a:latin typeface="Andika"/>
                <a:ea typeface="Andika"/>
                <a:cs typeface="Andika"/>
                <a:sym typeface="Andika"/>
              </a:rPr>
              <a:t>H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omework will be based upon your child’s needs.</a:t>
            </a:r>
          </a:p>
          <a:p>
            <a:pPr marL="273050" marR="0" lvl="0" indent="-1714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ndika"/>
              <a:buChar char="●"/>
            </a:pPr>
            <a:r>
              <a:rPr lang="en-US" sz="3000">
                <a:latin typeface="Andika"/>
                <a:ea typeface="Andika"/>
                <a:cs typeface="Andika"/>
                <a:sym typeface="Andika"/>
              </a:rPr>
              <a:t>Letterland is a County wide program and is an expectation for all second graders to learn.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 </a:t>
            </a:r>
          </a:p>
          <a:p>
            <a:pPr marL="273050" marR="0" lvl="0" indent="-31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554174" y="79375"/>
            <a:ext cx="10104299" cy="12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b="0" i="0" u="none" strike="noStrike" cap="none" baseline="0">
                <a:solidFill>
                  <a:schemeClr val="dk1"/>
                </a:solidFill>
                <a:latin typeface="Andika"/>
                <a:ea typeface="Andika"/>
                <a:cs typeface="Andika"/>
                <a:sym typeface="Andika"/>
              </a:rPr>
              <a:t>PBIS</a:t>
            </a:r>
            <a:r>
              <a:rPr lang="en-US" sz="6000">
                <a:latin typeface="Andika"/>
                <a:ea typeface="Andika"/>
                <a:cs typeface="Andika"/>
                <a:sym typeface="Andika"/>
              </a:rPr>
              <a:t> - “We use our GIFTS”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1528762" y="1485900"/>
            <a:ext cx="9134475" cy="4152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ndika"/>
              <a:buChar char="●"/>
            </a:pPr>
            <a:r>
              <a:rPr lang="en-US" sz="3600">
                <a:solidFill>
                  <a:srgbClr val="000000"/>
                </a:solidFill>
                <a:latin typeface="Andika"/>
                <a:ea typeface="Andika"/>
                <a:cs typeface="Andika"/>
                <a:sym typeface="Andika"/>
              </a:rPr>
              <a:t>G - Give my best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ndika"/>
              <a:buChar char="●"/>
            </a:pPr>
            <a:r>
              <a:rPr lang="en-US" sz="3600">
                <a:solidFill>
                  <a:srgbClr val="000000"/>
                </a:solidFill>
                <a:latin typeface="Andika"/>
                <a:ea typeface="Andika"/>
                <a:cs typeface="Andika"/>
                <a:sym typeface="Andika"/>
              </a:rPr>
              <a:t>I - Be Independent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ndika"/>
              <a:buChar char="●"/>
            </a:pPr>
            <a:r>
              <a:rPr lang="en-US" sz="3600">
                <a:solidFill>
                  <a:srgbClr val="000000"/>
                </a:solidFill>
                <a:latin typeface="Andika"/>
                <a:ea typeface="Andika"/>
                <a:cs typeface="Andika"/>
                <a:sym typeface="Andika"/>
              </a:rPr>
              <a:t>F - Follow Directions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ndika"/>
              <a:buChar char="●"/>
            </a:pPr>
            <a:r>
              <a:rPr lang="en-US" sz="3600">
                <a:solidFill>
                  <a:srgbClr val="000000"/>
                </a:solidFill>
                <a:latin typeface="Andika"/>
                <a:ea typeface="Andika"/>
                <a:cs typeface="Andika"/>
                <a:sym typeface="Andika"/>
              </a:rPr>
              <a:t>T - Take Responsibility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ndika"/>
              <a:buChar char="●"/>
            </a:pPr>
            <a:r>
              <a:rPr lang="en-US" sz="3600">
                <a:solidFill>
                  <a:srgbClr val="000000"/>
                </a:solidFill>
                <a:latin typeface="Andika"/>
                <a:ea typeface="Andika"/>
                <a:cs typeface="Andika"/>
                <a:sym typeface="Andika"/>
              </a:rPr>
              <a:t>S - Stay Engaged</a:t>
            </a:r>
          </a:p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teps">
  <a:themeElements>
    <a:clrScheme name="Custom 46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D80C"/>
      </a:accent1>
      <a:accent2>
        <a:srgbClr val="CD108C"/>
      </a:accent2>
      <a:accent3>
        <a:srgbClr val="0990DB"/>
      </a:accent3>
      <a:accent4>
        <a:srgbClr val="AAAAAA"/>
      </a:accent4>
      <a:accent5>
        <a:srgbClr val="C3F180"/>
      </a:accent5>
      <a:accent6>
        <a:srgbClr val="FF986D"/>
      </a:accent6>
      <a:hlink>
        <a:srgbClr val="ABABAB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Office PowerPoint</Application>
  <PresentationFormat>Widescreen</PresentationFormat>
  <Paragraphs>92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Cambria</vt:lpstr>
      <vt:lpstr>Andika</vt:lpstr>
      <vt:lpstr>Calibri</vt:lpstr>
      <vt:lpstr>steps</vt:lpstr>
      <vt:lpstr>Welcome to our  Second Grade  Open House!</vt:lpstr>
      <vt:lpstr>Classroom Schedule</vt:lpstr>
      <vt:lpstr>Assessments</vt:lpstr>
      <vt:lpstr>Common Core </vt:lpstr>
      <vt:lpstr>Attendance</vt:lpstr>
      <vt:lpstr>Communication</vt:lpstr>
      <vt:lpstr>Communication Continued</vt:lpstr>
      <vt:lpstr>Homework</vt:lpstr>
      <vt:lpstr>PBIS - “We use our GIFTS”</vt:lpstr>
      <vt:lpstr>Classroom Expectations</vt:lpstr>
      <vt:lpstr>Enrichment and Intervention</vt:lpstr>
      <vt:lpstr>  Wake County’s 4C Expectations</vt:lpstr>
      <vt:lpstr>Growth Mindset </vt:lpstr>
      <vt:lpstr>Supporting us and your child!</vt:lpstr>
      <vt:lpstr>Let’s Have a Great Year!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 Second Grade  Open House!</dc:title>
  <dc:creator>Jessica Gizzi</dc:creator>
  <cp:lastModifiedBy>Jessica Gizzi</cp:lastModifiedBy>
  <cp:revision>1</cp:revision>
  <dcterms:modified xsi:type="dcterms:W3CDTF">2015-09-16T13:26:42Z</dcterms:modified>
</cp:coreProperties>
</file>